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8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42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9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8" r:id="rId5"/>
    <p:sldId id="282" r:id="rId6"/>
    <p:sldId id="330" r:id="rId7"/>
    <p:sldId id="295" r:id="rId8"/>
    <p:sldId id="299" r:id="rId9"/>
    <p:sldId id="263" r:id="rId10"/>
    <p:sldId id="310" r:id="rId11"/>
    <p:sldId id="305" r:id="rId12"/>
    <p:sldId id="302" r:id="rId13"/>
    <p:sldId id="311" r:id="rId14"/>
    <p:sldId id="317" r:id="rId15"/>
    <p:sldId id="318" r:id="rId16"/>
    <p:sldId id="286" r:id="rId17"/>
    <p:sldId id="319" r:id="rId18"/>
    <p:sldId id="327" r:id="rId19"/>
    <p:sldId id="320" r:id="rId20"/>
    <p:sldId id="284" r:id="rId21"/>
    <p:sldId id="328" r:id="rId22"/>
    <p:sldId id="297" r:id="rId23"/>
    <p:sldId id="306" r:id="rId24"/>
    <p:sldId id="269" r:id="rId25"/>
    <p:sldId id="329" r:id="rId26"/>
    <p:sldId id="258" r:id="rId27"/>
  </p:sldIdLst>
  <p:sldSz cx="12192000" cy="6858000"/>
  <p:notesSz cx="6858000" cy="9144000"/>
  <p:embeddedFontLst>
    <p:embeddedFont>
      <p:font typeface="Calibri" panose="020F0502020204030204"/>
      <p:regular r:id="rId31"/>
      <p:bold r:id="rId32"/>
      <p:italic r:id="rId33"/>
      <p:boldItalic r:id="rId34"/>
    </p:embeddedFont>
    <p:embeddedFont>
      <p:font typeface="Quattrocento Sans" panose="020B0502050000020003"/>
      <p:regular r:id="rId35"/>
      <p:bold r:id="rId36"/>
      <p:italic r:id="rId37"/>
      <p:boldItalic r:id="rId38"/>
    </p:embeddedFont>
    <p:embeddedFont>
      <p:font typeface="Arial Black" panose="020B0A04020102020204"/>
      <p:bold r:id="rId39"/>
    </p:embeddedFont>
    <p:embeddedFont>
      <p:font typeface="Agency FB" panose="020B0503020202020204" pitchFamily="34" charset="0"/>
      <p:regular r:id="rId40"/>
    </p:embeddedFont>
    <p:embeddedFont>
      <p:font typeface="Segoe UI" panose="020B0502040204020203" pitchFamily="3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istral" panose="03090702030407020403" pitchFamily="66" charset="0"/>
      <p:regular r:id="rId46"/>
    </p:embeddedFont>
    <p:embeddedFont>
      <p:font typeface="Century Gothic" panose="020B0502020202020204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115E21"/>
    <a:srgbClr val="054A98"/>
    <a:srgbClr val="CF7D47"/>
    <a:srgbClr val="FF5050"/>
    <a:srgbClr val="FFFFFF"/>
    <a:srgbClr val="D9E1D9"/>
    <a:srgbClr val="ECF4E3"/>
    <a:srgbClr val="548C2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7" autoAdjust="0"/>
    <p:restoredTop sz="92717" autoAdjust="0"/>
  </p:normalViewPr>
  <p:slideViewPr>
    <p:cSldViewPr snapToGrid="0">
      <p:cViewPr varScale="1">
        <p:scale>
          <a:sx n="91" d="100"/>
          <a:sy n="91" d="100"/>
        </p:scale>
        <p:origin x="56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font" Target="fonts/font17.fntdata"/><Relationship Id="rId46" Type="http://schemas.openxmlformats.org/officeDocument/2006/relationships/font" Target="fonts/font16.fntdata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</c:dPt>
          <c:dLbls>
            <c:delete val="1"/>
          </c:dLbls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Implementación: </a:t>
            </a:r>
            <a:endParaRPr lang="es-MX" sz="1100" b="1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Both"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Análisis previo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los sistemas de riego a automatizar para definir los requerimientos previos como cableado, calidad de la energía eléctrica, cobertura de comunicación, entre otros;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Both"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de los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módulos de automatización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en los sistemas de riego y bombeo, esta etapa puede ser realizada tanto por nuestros instaladores como por los propios productores;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Both"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de la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aplicación móvil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(gratuita) y alta a los sistemas instalados, procedimiento que también puede ser realizado por el propio productor debido a lo sencillo e intuitivo que resulta.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Both"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Protocolos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Existen protocolos escritos y detallados que incluyen las particularidades para equipos que siguen determinados estándares (configuraciones, códigos de colores, componentes específicos,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etc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). El sistema es muy intuitivo para el productor y no requiere de capacitación.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Costo de venta directa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(sin intermediarios):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Su costo varía en dependencia del dispositivo de hardware requerido de 8’000.00 a 24’000.00 MXN más IVA, a los que se les suma gastos de insumo en caso de necesitarse cableado extra, electroválvulas, sensores o mantenimiento previo.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Garantía:</a:t>
            </a:r>
            <a:endParaRPr lang="es-MX" sz="1100" b="1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Proveemos una garantía de 2 años, aunque es una solución de mantenimiento cero y contamos con monitoreo constante de los sistemas que nos permite alertar a los productores de incidentes, así como actualizaciones automáticas periódicas a sus sistemas.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  <a:endParaRPr lang="es-MX" b="1" noProof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  <a:endParaRPr lang="es-MX" b="1" noProof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  <a:endParaRPr lang="es-MX" sz="1800" i="0" dirty="0">
              <a:solidFill>
                <a:srgbClr val="212529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Características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un alto nivel de integración a diferentes sistemas de riego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Independiente de la marca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Si son de movimiento continuo (pivotes) o estacionarios (aspersión, goteo, subterráneo, rodado, etc.),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localización, extensión o cantidad de sistemas.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2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svg"/><Relationship Id="rId7" Type="http://schemas.openxmlformats.org/officeDocument/2006/relationships/image" Target="../media/image58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1.svg"/><Relationship Id="rId1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12.png"/><Relationship Id="rId2" Type="http://schemas.openxmlformats.org/officeDocument/2006/relationships/image" Target="../media/image68.emf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76.png"/><Relationship Id="rId7" Type="http://schemas.openxmlformats.org/officeDocument/2006/relationships/image" Target="../media/image49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3" Type="http://schemas.openxmlformats.org/officeDocument/2006/relationships/image" Target="../media/image72.png"/><Relationship Id="rId2" Type="http://schemas.microsoft.com/office/2007/relationships/hdphoto" Target="../media/image71.wdp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77.png"/><Relationship Id="rId11" Type="http://schemas.microsoft.com/office/2007/relationships/hdphoto" Target="../media/image16.wdp"/><Relationship Id="rId10" Type="http://schemas.openxmlformats.org/officeDocument/2006/relationships/image" Target="../media/image15.png"/><Relationship Id="rId1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7.png"/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svg"/><Relationship Id="rId8" Type="http://schemas.openxmlformats.org/officeDocument/2006/relationships/image" Target="../media/image95.png"/><Relationship Id="rId7" Type="http://schemas.microsoft.com/office/2007/relationships/hdphoto" Target="../media/image94.wdp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8.png"/><Relationship Id="rId3" Type="http://schemas.microsoft.com/office/2007/relationships/hdphoto" Target="../media/image107.wdp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48.png"/><Relationship Id="rId2" Type="http://schemas.openxmlformats.org/officeDocument/2006/relationships/image" Target="../media/image20.png"/><Relationship Id="rId1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microsoft.com/office/2007/relationships/hdphoto" Target="../media/image111.wdp"/><Relationship Id="rId3" Type="http://schemas.openxmlformats.org/officeDocument/2006/relationships/image" Target="../media/image110.png"/><Relationship Id="rId2" Type="http://schemas.openxmlformats.org/officeDocument/2006/relationships/image" Target="../media/image48.png"/><Relationship Id="rId1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jpeg"/><Relationship Id="rId8" Type="http://schemas.openxmlformats.org/officeDocument/2006/relationships/image" Target="../media/image118.jpeg"/><Relationship Id="rId7" Type="http://schemas.openxmlformats.org/officeDocument/2006/relationships/image" Target="../media/image117.jpeg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5" Type="http://schemas.openxmlformats.org/officeDocument/2006/relationships/notesSlide" Target="../notesSlides/notesSlide22.xml"/><Relationship Id="rId24" Type="http://schemas.openxmlformats.org/officeDocument/2006/relationships/slideLayout" Target="../slideLayouts/slideLayout1.xml"/><Relationship Id="rId23" Type="http://schemas.microsoft.com/office/2007/relationships/hdphoto" Target="../media/image14.wdp"/><Relationship Id="rId22" Type="http://schemas.openxmlformats.org/officeDocument/2006/relationships/image" Target="../media/image13.png"/><Relationship Id="rId21" Type="http://schemas.openxmlformats.org/officeDocument/2006/relationships/image" Target="../media/image131.png"/><Relationship Id="rId20" Type="http://schemas.microsoft.com/office/2007/relationships/hdphoto" Target="../media/image130.wdp"/><Relationship Id="rId2" Type="http://schemas.microsoft.com/office/2007/relationships/hdphoto" Target="../media/image111.wdp"/><Relationship Id="rId19" Type="http://schemas.openxmlformats.org/officeDocument/2006/relationships/image" Target="../media/image129.png"/><Relationship Id="rId18" Type="http://schemas.microsoft.com/office/2007/relationships/hdphoto" Target="../media/image128.wdp"/><Relationship Id="rId17" Type="http://schemas.openxmlformats.org/officeDocument/2006/relationships/image" Target="../media/image127.png"/><Relationship Id="rId16" Type="http://schemas.microsoft.com/office/2007/relationships/hdphoto" Target="../media/image126.wdp"/><Relationship Id="rId15" Type="http://schemas.openxmlformats.org/officeDocument/2006/relationships/image" Target="../media/image125.png"/><Relationship Id="rId14" Type="http://schemas.microsoft.com/office/2007/relationships/hdphoto" Target="../media/image124.wdp"/><Relationship Id="rId13" Type="http://schemas.openxmlformats.org/officeDocument/2006/relationships/image" Target="../media/image123.png"/><Relationship Id="rId12" Type="http://schemas.microsoft.com/office/2007/relationships/hdphoto" Target="../media/image122.wdp"/><Relationship Id="rId11" Type="http://schemas.openxmlformats.org/officeDocument/2006/relationships/image" Target="../media/image121.png"/><Relationship Id="rId10" Type="http://schemas.openxmlformats.org/officeDocument/2006/relationships/image" Target="../media/image120.jpeg"/><Relationship Id="rId1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jpe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microsoft.com/office/2007/relationships/hdphoto" Target="../media/image144.wdp"/><Relationship Id="rId7" Type="http://schemas.openxmlformats.org/officeDocument/2006/relationships/image" Target="../media/image143.png"/><Relationship Id="rId6" Type="http://schemas.microsoft.com/office/2007/relationships/hdphoto" Target="../media/image142.wdp"/><Relationship Id="rId5" Type="http://schemas.openxmlformats.org/officeDocument/2006/relationships/image" Target="../media/image141.png"/><Relationship Id="rId4" Type="http://schemas.microsoft.com/office/2007/relationships/hdphoto" Target="../media/image140.wdp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6" Type="http://schemas.openxmlformats.org/officeDocument/2006/relationships/notesSlide" Target="../notesSlides/notesSlide24.xml"/><Relationship Id="rId15" Type="http://schemas.openxmlformats.org/officeDocument/2006/relationships/slideLayout" Target="../slideLayouts/slideLayout1.xml"/><Relationship Id="rId14" Type="http://schemas.microsoft.com/office/2007/relationships/hdphoto" Target="../media/image150.wdp"/><Relationship Id="rId13" Type="http://schemas.openxmlformats.org/officeDocument/2006/relationships/image" Target="../media/image149.png"/><Relationship Id="rId12" Type="http://schemas.microsoft.com/office/2007/relationships/hdphoto" Target="../media/image148.wdp"/><Relationship Id="rId11" Type="http://schemas.openxmlformats.org/officeDocument/2006/relationships/image" Target="../media/image147.png"/><Relationship Id="rId10" Type="http://schemas.microsoft.com/office/2007/relationships/hdphoto" Target="../media/image146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microsoft.com/office/2007/relationships/hdphoto" Target="../media/image16.wdp"/><Relationship Id="rId4" Type="http://schemas.openxmlformats.org/officeDocument/2006/relationships/image" Target="../media/image15.png"/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5.jpe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microsoft.com/office/2007/relationships/hdphoto" Target="../media/image22.wdp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svg"/><Relationship Id="rId8" Type="http://schemas.openxmlformats.org/officeDocument/2006/relationships/image" Target="../media/image33.png"/><Relationship Id="rId7" Type="http://schemas.openxmlformats.org/officeDocument/2006/relationships/image" Target="../media/image32.sv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svg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7.png"/><Relationship Id="rId19" Type="http://schemas.openxmlformats.org/officeDocument/2006/relationships/image" Target="../media/image42.svg"/><Relationship Id="rId18" Type="http://schemas.openxmlformats.org/officeDocument/2006/relationships/image" Target="../media/image41.png"/><Relationship Id="rId17" Type="http://schemas.microsoft.com/office/2007/relationships/hdphoto" Target="../media/image40.wdp"/><Relationship Id="rId16" Type="http://schemas.openxmlformats.org/officeDocument/2006/relationships/image" Target="../media/image39.png"/><Relationship Id="rId15" Type="http://schemas.microsoft.com/office/2007/relationships/hdphoto" Target="../media/image22.wdp"/><Relationship Id="rId14" Type="http://schemas.openxmlformats.org/officeDocument/2006/relationships/image" Target="../media/image21.png"/><Relationship Id="rId13" Type="http://schemas.openxmlformats.org/officeDocument/2006/relationships/image" Target="../media/image38.jpeg"/><Relationship Id="rId12" Type="http://schemas.openxmlformats.org/officeDocument/2006/relationships/image" Target="../media/image37.svg"/><Relationship Id="rId11" Type="http://schemas.openxmlformats.org/officeDocument/2006/relationships/image" Target="../media/image36.png"/><Relationship Id="rId10" Type="http://schemas.openxmlformats.org/officeDocument/2006/relationships/image" Target="../media/image35.jpeg"/><Relationship Id="rId1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  <a:endParaRPr lang="es-MX" sz="2400" b="1" u="sng" baseline="30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  <a:endParaRPr lang="es-MX" sz="2400" b="1" u="sng" baseline="30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  <a:endParaRPr lang="es-MX" sz="2400" b="1" u="sng" baseline="30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endParaRPr lang="es-MX" sz="2400" b="1" u="sng" baseline="30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  <a:endParaRPr lang="es-MX" sz="2400" b="1" u="sng" baseline="30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INFORMACIÓN DEL SUELO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-66665" y="1724781"/>
            <a:ext cx="2086114" cy="18334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2325539" y="1174308"/>
            <a:ext cx="2438400" cy="23839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21665"/>
            <a:ext cx="12191999" cy="37229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>
            <a:fillRect/>
          </a:stretch>
        </p:blipFill>
        <p:spPr>
          <a:xfrm>
            <a:off x="5517942" y="2444783"/>
            <a:ext cx="2305868" cy="3937238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26" name="Conector recto 25"/>
          <p:cNvCxnSpPr/>
          <p:nvPr/>
        </p:nvCxnSpPr>
        <p:spPr>
          <a:xfrm>
            <a:off x="7471007" y="5781937"/>
            <a:ext cx="2512089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7691718" y="4885995"/>
            <a:ext cx="0" cy="753704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/>
          <p:cNvSpPr txBox="1"/>
          <p:nvPr/>
        </p:nvSpPr>
        <p:spPr>
          <a:xfrm>
            <a:off x="7863590" y="4894639"/>
            <a:ext cx="2154757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  <a:endParaRPr lang="es-MX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  <a:endParaRPr lang="es-MX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5"/>
          <a:srcRect t="7257"/>
          <a:stretch>
            <a:fillRect/>
          </a:stretch>
        </p:blipFill>
        <p:spPr>
          <a:xfrm>
            <a:off x="9754961" y="-1"/>
            <a:ext cx="1478250" cy="636033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6400163" y="518415"/>
            <a:ext cx="5440630" cy="200979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Rectángulo 34"/>
          <p:cNvSpPr/>
          <p:nvPr/>
        </p:nvSpPr>
        <p:spPr>
          <a:xfrm>
            <a:off x="10737850" y="3555104"/>
            <a:ext cx="158750" cy="6962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SELECCIÓN DEL DISPOSITIVO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" name="Grupo 29"/>
          <p:cNvGrpSpPr/>
          <p:nvPr/>
        </p:nvGrpSpPr>
        <p:grpSpPr>
          <a:xfrm>
            <a:off x="2978464" y="4158340"/>
            <a:ext cx="4300934" cy="2266272"/>
            <a:chOff x="6726083" y="2198207"/>
            <a:chExt cx="6129282" cy="306687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344184" y="2548064"/>
              <a:ext cx="5511181" cy="27170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l="14476" t="8536" r="15676" b="28473"/>
            <a:stretch>
              <a:fillRect/>
            </a:stretch>
          </p:blipFill>
          <p:spPr>
            <a:xfrm>
              <a:off x="6726083" y="2198207"/>
              <a:ext cx="1392702" cy="1135967"/>
            </a:xfrm>
            <a:prstGeom prst="rect">
              <a:avLst/>
            </a:prstGeom>
          </p:spPr>
        </p:pic>
      </p:grpSp>
      <p:graphicFrame>
        <p:nvGraphicFramePr>
          <p:cNvPr id="31" name="Tabla 30"/>
          <p:cNvGraphicFramePr>
            <a:graphicFrameLocks noGrp="1"/>
          </p:cNvGraphicFramePr>
          <p:nvPr/>
        </p:nvGraphicFramePr>
        <p:xfrm>
          <a:off x="920165" y="1213600"/>
          <a:ext cx="10346434" cy="2859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56166"/>
                <a:gridCol w="4364982"/>
                <a:gridCol w="4125286"/>
              </a:tblGrid>
              <a:tr h="225425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RIEGO</a:t>
                      </a:r>
                      <a:endParaRPr lang="es-MX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ESTACIONARIO</a:t>
                      </a:r>
                      <a:endParaRPr lang="es-MX" sz="1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MOVIMIENTO CONTÍNUO</a:t>
                      </a:r>
                      <a:endParaRPr lang="es-MX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E4F"/>
                    </a:solidFill>
                  </a:tcPr>
                </a:tc>
              </a:tr>
              <a:tr h="349123">
                <a:tc>
                  <a:txBody>
                    <a:bodyPr/>
                    <a:lstStyle/>
                    <a:p>
                      <a:r>
                        <a:rPr lang="es-MX" sz="18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EQUIPO</a:t>
                      </a:r>
                      <a:endParaRPr lang="es-MX" sz="1800" b="1" i="0" u="none" strike="noStrike" cap="none" dirty="0">
                        <a:solidFill>
                          <a:srgbClr val="000000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5588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DripControl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series AG3 / AG7 / AG15</a:t>
                      </a: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18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PivotControl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 Pv66 </a:t>
                      </a: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BENEFICIOS</a:t>
                      </a: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18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3, 7 ó 15 parcelas a la vez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un equipo de bombeo.</a:t>
                      </a: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Admite actuadores: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Normalmente cerrados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Tipo latch.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Manejo de un equipo de bombeo.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Más simple de instalar.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No depende de: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Cantidad de torres o ha.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Marca del pivote.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Antigüedad del equipo.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7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DESVENTAJAS</a:t>
                      </a:r>
                      <a:endParaRPr lang="es-MX" sz="18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Se requiere la versión </a:t>
                      </a:r>
                      <a:r>
                        <a:rPr lang="es-MX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maX</a:t>
                      </a: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 para actuadores multilíneas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Se recomienda un instalador.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INSTALACIÓN</a:t>
                      </a:r>
                      <a:endParaRPr lang="es-MX" sz="18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1 – 2 días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 panose="020B0604020202020204"/>
                        </a:rPr>
                        <a:t>2 horas</a:t>
                      </a:r>
                      <a:endParaRPr lang="es-MX" sz="1800" b="0" i="0" u="none" strike="noStrike" cap="none" dirty="0">
                        <a:solidFill>
                          <a:schemeClr val="tx1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8" name="Grupo 37"/>
          <p:cNvGrpSpPr/>
          <p:nvPr/>
        </p:nvGrpSpPr>
        <p:grpSpPr>
          <a:xfrm>
            <a:off x="7406376" y="4158340"/>
            <a:ext cx="3514268" cy="2282526"/>
            <a:chOff x="7575190" y="4298121"/>
            <a:chExt cx="3514268" cy="2282526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7575190" y="4521065"/>
              <a:ext cx="3514268" cy="2059582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 rotWithShape="1">
            <a:blip r:embed="rId4"/>
            <a:srcRect l="15539" t="19415" r="20866" b="25042"/>
            <a:stretch>
              <a:fillRect/>
            </a:stretch>
          </p:blipFill>
          <p:spPr>
            <a:xfrm>
              <a:off x="7694071" y="4298121"/>
              <a:ext cx="977263" cy="839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REGISTRO DE INFORMACIÓN PREVIA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"/>
          <a:srcRect l="743" t="1073" r="697" b="1371"/>
          <a:stretch>
            <a:fillRect/>
          </a:stretch>
        </p:blipFill>
        <p:spPr>
          <a:xfrm>
            <a:off x="1675805" y="-18108"/>
            <a:ext cx="8634131" cy="66085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/>
          <p:cNvGrpSpPr/>
          <p:nvPr/>
        </p:nvGrpSpPr>
        <p:grpSpPr>
          <a:xfrm>
            <a:off x="8081205" y="1221102"/>
            <a:ext cx="4110795" cy="1015661"/>
            <a:chOff x="8081205" y="1221102"/>
            <a:chExt cx="4010635" cy="1015661"/>
          </a:xfrm>
          <a:effectLst>
            <a:glow rad="114300">
              <a:schemeClr val="bg1">
                <a:alpha val="40000"/>
              </a:schemeClr>
            </a:glow>
          </a:effectLst>
        </p:grpSpPr>
        <p:sp>
          <p:nvSpPr>
            <p:cNvPr id="7" name="Llamada con línea 1 (barra de énfasis) 6"/>
            <p:cNvSpPr/>
            <p:nvPr/>
          </p:nvSpPr>
          <p:spPr>
            <a:xfrm>
              <a:off x="8940549" y="1221102"/>
              <a:ext cx="3151291" cy="1015661"/>
            </a:xfrm>
            <a:prstGeom prst="accentCallout1">
              <a:avLst>
                <a:gd name="adj1" fmla="val 22905"/>
                <a:gd name="adj2" fmla="val -297"/>
                <a:gd name="adj3" fmla="val 88954"/>
                <a:gd name="adj4" fmla="val -2628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>
                  <a:tab pos="4352925" algn="l"/>
                  <a:tab pos="8748395" algn="l"/>
                </a:tabLst>
                <a:defRPr/>
              </a:pPr>
              <a:r>
                <a:rPr kumimoji="0" lang="es-MX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8522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rPr>
                <a:t>Información recolectada por el productor durante los últimos 1 a 3 años.</a:t>
              </a:r>
              <a:endParaRPr kumimoji="0" lang="es-MX" sz="2000" b="1" i="0" u="none" strike="noStrike" kern="0" cap="none" spc="0" normalizeH="0" baseline="0" noProof="0" dirty="0">
                <a:ln>
                  <a:noFill/>
                </a:ln>
                <a:solidFill>
                  <a:srgbClr val="4A8522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algn="ctr"/>
              <a:endParaRPr lang="es-MX" dirty="0"/>
            </a:p>
          </p:txBody>
        </p:sp>
        <p:sp>
          <p:nvSpPr>
            <p:cNvPr id="8" name="Elipse 7"/>
            <p:cNvSpPr/>
            <p:nvPr/>
          </p:nvSpPr>
          <p:spPr>
            <a:xfrm>
              <a:off x="8081205" y="2019552"/>
              <a:ext cx="145773" cy="14577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7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8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0" name="Grupo 19"/>
          <p:cNvGrpSpPr/>
          <p:nvPr/>
        </p:nvGrpSpPr>
        <p:grpSpPr>
          <a:xfrm>
            <a:off x="741190" y="281808"/>
            <a:ext cx="10709619" cy="6199452"/>
            <a:chOff x="741190" y="281808"/>
            <a:chExt cx="10709619" cy="6199452"/>
          </a:xfrm>
        </p:grpSpPr>
        <p:grpSp>
          <p:nvGrpSpPr>
            <p:cNvPr id="14" name="Grupo 13"/>
            <p:cNvGrpSpPr/>
            <p:nvPr/>
          </p:nvGrpSpPr>
          <p:grpSpPr>
            <a:xfrm>
              <a:off x="741190" y="281808"/>
              <a:ext cx="10709619" cy="5992321"/>
              <a:chOff x="257037" y="281808"/>
              <a:chExt cx="11598840" cy="6489864"/>
            </a:xfrm>
          </p:grpSpPr>
          <p:pic>
            <p:nvPicPr>
              <p:cNvPr id="55" name="Imagen 54"/>
              <p:cNvPicPr>
                <a:picLocks noChangeAspect="1"/>
              </p:cNvPicPr>
              <p:nvPr/>
            </p:nvPicPr>
            <p:blipFill>
              <a:blip r:embed="rId1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84332" y="281808"/>
                <a:ext cx="3204328" cy="1369037"/>
              </a:xfrm>
              <a:prstGeom prst="rect">
                <a:avLst/>
              </a:prstGeom>
            </p:spPr>
          </p:pic>
          <p:pic>
            <p:nvPicPr>
              <p:cNvPr id="57" name="Imagen 56"/>
              <p:cNvPicPr>
                <a:picLocks noChangeAspect="1"/>
              </p:cNvPicPr>
              <p:nvPr/>
            </p:nvPicPr>
            <p:blipFill>
              <a:blip r:embed="rId3" cstate="hqprint"/>
              <a:stretch>
                <a:fillRect/>
              </a:stretch>
            </p:blipFill>
            <p:spPr>
              <a:xfrm>
                <a:off x="7659108" y="4877267"/>
                <a:ext cx="2429651" cy="119781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60" name="Arco 59"/>
              <p:cNvSpPr/>
              <p:nvPr/>
            </p:nvSpPr>
            <p:spPr>
              <a:xfrm rot="14124127" flipH="1">
                <a:off x="3005082" y="519397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62" name="Grupo 61"/>
              <p:cNvGrpSpPr/>
              <p:nvPr/>
            </p:nvGrpSpPr>
            <p:grpSpPr>
              <a:xfrm>
                <a:off x="582356" y="4177153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63" name="Grupo 62"/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65" name="Elipse 64"/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4">
                      <a:alphaModFix amt="20000"/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66" name="Elipse 65"/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64" name="Imagen 63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upo 66"/>
              <p:cNvGrpSpPr/>
              <p:nvPr/>
            </p:nvGrpSpPr>
            <p:grpSpPr>
              <a:xfrm>
                <a:off x="257037" y="3230451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68" name="Grupo 67"/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70" name="Elipse 69"/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4">
                      <a:alphaModFix amt="20000"/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71" name="Elipse 70"/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69" name="Imagen 68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upo 71"/>
              <p:cNvGrpSpPr/>
              <p:nvPr/>
            </p:nvGrpSpPr>
            <p:grpSpPr>
              <a:xfrm>
                <a:off x="1879206" y="4993104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73" name="Grupo 72"/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75" name="Elipse 74"/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4">
                      <a:alphaModFix amt="20000"/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76" name="Elipse 75"/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74" name="Imagen 73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o 76"/>
              <p:cNvGrpSpPr/>
              <p:nvPr/>
            </p:nvGrpSpPr>
            <p:grpSpPr>
              <a:xfrm>
                <a:off x="2723480" y="3988329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78" name="Grupo 77"/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80" name="Elipse 79"/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4">
                      <a:alphaModFix amt="20000"/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81" name="Elipse 80"/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79" name="Imagen 78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pic>
            <p:nvPicPr>
              <p:cNvPr id="83" name="Imagen 82"/>
              <p:cNvPicPr>
                <a:picLocks noChangeAspect="1"/>
              </p:cNvPicPr>
              <p:nvPr/>
            </p:nvPicPr>
            <p:blipFill>
              <a:blip r:embed="rId3" cstate="hqprint"/>
              <a:stretch>
                <a:fillRect/>
              </a:stretch>
            </p:blipFill>
            <p:spPr>
              <a:xfrm>
                <a:off x="9426226" y="3824950"/>
                <a:ext cx="2429651" cy="119781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5" name="Imagen 84"/>
              <p:cNvPicPr>
                <a:picLocks noChangeAspect="1"/>
              </p:cNvPicPr>
              <p:nvPr/>
            </p:nvPicPr>
            <p:blipFill rotWithShape="1">
              <a:blip r:embed="rId6" cstate="hqprint"/>
              <a:srcRect/>
              <a:stretch>
                <a:fillRect/>
              </a:stretch>
            </p:blipFill>
            <p:spPr>
              <a:xfrm>
                <a:off x="11019741" y="3407299"/>
                <a:ext cx="836136" cy="677558"/>
              </a:xfrm>
              <a:prstGeom prst="rect">
                <a:avLst/>
              </a:prstGeom>
            </p:spPr>
          </p:pic>
          <p:sp>
            <p:nvSpPr>
              <p:cNvPr id="87" name="Arco 86"/>
              <p:cNvSpPr/>
              <p:nvPr/>
            </p:nvSpPr>
            <p:spPr>
              <a:xfrm rot="13464111" flipH="1">
                <a:off x="3194763" y="804515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Arco 87"/>
              <p:cNvSpPr/>
              <p:nvPr/>
            </p:nvSpPr>
            <p:spPr>
              <a:xfrm rot="12482877" flipH="1">
                <a:off x="4607548" y="1309766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89" name="Arco 88"/>
              <p:cNvSpPr/>
              <p:nvPr/>
            </p:nvSpPr>
            <p:spPr>
              <a:xfrm rot="12752956" flipH="1">
                <a:off x="3992065" y="1164897"/>
                <a:ext cx="1755012" cy="489559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Arco 89"/>
              <p:cNvSpPr/>
              <p:nvPr/>
            </p:nvSpPr>
            <p:spPr>
              <a:xfrm rot="19083929" flipH="1">
                <a:off x="8185435" y="1110095"/>
                <a:ext cx="1118870" cy="3173324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Arco 90"/>
              <p:cNvSpPr/>
              <p:nvPr/>
            </p:nvSpPr>
            <p:spPr>
              <a:xfrm rot="20556875" flipH="1">
                <a:off x="7171912" y="141233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92" name="Imagen 91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75741" y="4294620"/>
                <a:ext cx="2441450" cy="2038611"/>
              </a:xfrm>
              <a:prstGeom prst="rect">
                <a:avLst/>
              </a:prstGeom>
            </p:spPr>
          </p:pic>
          <p:cxnSp>
            <p:nvCxnSpPr>
              <p:cNvPr id="93" name="Conector recto de flecha 92"/>
              <p:cNvCxnSpPr/>
              <p:nvPr/>
            </p:nvCxnSpPr>
            <p:spPr>
              <a:xfrm flipV="1">
                <a:off x="6644535" y="1770528"/>
                <a:ext cx="0" cy="2756586"/>
              </a:xfrm>
              <a:prstGeom prst="straightConnector1">
                <a:avLst/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Arco 94"/>
              <p:cNvSpPr/>
              <p:nvPr/>
            </p:nvSpPr>
            <p:spPr>
              <a:xfrm rot="14124127" flipH="1">
                <a:off x="3005080" y="51939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Arco 95"/>
              <p:cNvSpPr/>
              <p:nvPr/>
            </p:nvSpPr>
            <p:spPr>
              <a:xfrm rot="13464111" flipH="1">
                <a:off x="3194761" y="804516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Arco 96"/>
              <p:cNvSpPr/>
              <p:nvPr/>
            </p:nvSpPr>
            <p:spPr>
              <a:xfrm rot="12482877" flipH="1">
                <a:off x="4607546" y="1309767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98" name="Arco 97"/>
              <p:cNvSpPr/>
              <p:nvPr/>
            </p:nvSpPr>
            <p:spPr>
              <a:xfrm rot="12752956" flipH="1">
                <a:off x="3992064" y="1164897"/>
                <a:ext cx="1755012" cy="489559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99" name="Conector recto de flecha 98"/>
              <p:cNvCxnSpPr/>
              <p:nvPr/>
            </p:nvCxnSpPr>
            <p:spPr>
              <a:xfrm flipV="1">
                <a:off x="6644534" y="1770528"/>
                <a:ext cx="0" cy="2756586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Arco 99"/>
              <p:cNvSpPr/>
              <p:nvPr/>
            </p:nvSpPr>
            <p:spPr>
              <a:xfrm rot="14124127" flipH="1">
                <a:off x="3005079" y="51939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1" name="Arco 100"/>
              <p:cNvSpPr/>
              <p:nvPr/>
            </p:nvSpPr>
            <p:spPr>
              <a:xfrm rot="13464111" flipH="1">
                <a:off x="3194760" y="804516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2" name="Arco 101"/>
              <p:cNvSpPr/>
              <p:nvPr/>
            </p:nvSpPr>
            <p:spPr>
              <a:xfrm rot="12482877" flipH="1">
                <a:off x="4607545" y="1309767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8" cstate="hqprint"/>
              <a:srcRect/>
              <a:stretch>
                <a:fillRect/>
              </a:stretch>
            </p:blipFill>
            <p:spPr>
              <a:xfrm>
                <a:off x="6941514" y="5121640"/>
                <a:ext cx="827172" cy="1376179"/>
              </a:xfrm>
              <a:prstGeom prst="rect">
                <a:avLst/>
              </a:prstGeom>
            </p:spPr>
          </p:pic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87228">
                <a:off x="10199982" y="588650"/>
                <a:ext cx="1121369" cy="21318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" name="Arco 4"/>
              <p:cNvSpPr/>
              <p:nvPr/>
            </p:nvSpPr>
            <p:spPr>
              <a:xfrm rot="6334527" flipH="1">
                <a:off x="8276355" y="111783"/>
                <a:ext cx="1321373" cy="2695507"/>
              </a:xfrm>
              <a:prstGeom prst="arc">
                <a:avLst>
                  <a:gd name="adj1" fmla="val 17542215"/>
                  <a:gd name="adj2" fmla="val 4340175"/>
                </a:avLst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3000"/>
                        </a14:imgEffect>
                        <a14:imgEffect>
                          <a14:colorTemperature colorTemp="304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65330" y="991691"/>
                <a:ext cx="2400841" cy="639248"/>
              </a:xfrm>
              <a:prstGeom prst="rect">
                <a:avLst/>
              </a:prstGeom>
            </p:spPr>
          </p:pic>
          <p:sp>
            <p:nvSpPr>
              <p:cNvPr id="9" name="CuadroTexto 8"/>
              <p:cNvSpPr txBox="1"/>
              <p:nvPr/>
            </p:nvSpPr>
            <p:spPr>
              <a:xfrm>
                <a:off x="6000685" y="626242"/>
                <a:ext cx="795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Nube</a:t>
                </a:r>
                <a:endParaRPr lang="es-MX" sz="28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986885">
                <a:off x="1285271" y="3273839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986885">
                <a:off x="1636369" y="4305640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986885">
                <a:off x="3734841" y="4133633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986885">
                <a:off x="2941223" y="5339823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6" cstate="hqprint"/>
              <a:srcRect/>
              <a:stretch>
                <a:fillRect/>
              </a:stretch>
            </p:blipFill>
            <p:spPr>
              <a:xfrm>
                <a:off x="9344717" y="5470951"/>
                <a:ext cx="836136" cy="677558"/>
              </a:xfrm>
              <a:prstGeom prst="rect">
                <a:avLst/>
              </a:prstGeom>
            </p:spPr>
          </p:pic>
        </p:grpSp>
        <p:sp>
          <p:nvSpPr>
            <p:cNvPr id="19" name="CuadroTexto 18"/>
            <p:cNvSpPr txBox="1"/>
            <p:nvPr/>
          </p:nvSpPr>
          <p:spPr>
            <a:xfrm>
              <a:off x="1268257" y="6019595"/>
              <a:ext cx="987413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tabLst>
                  <a:tab pos="4744720" algn="l"/>
                  <a:tab pos="7897495" algn="l"/>
                  <a:tab pos="8121650" algn="l"/>
                </a:tabLst>
              </a:pPr>
              <a:r>
                <a:rPr lang="es-MX" sz="24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MOVIMIENTO CONTÍNUO	BOMBEO	ESTACIONARIOS</a:t>
              </a:r>
              <a:endParaRPr lang="es-MX" sz="2400" b="1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792082">
            <a:off x="-427808" y="2350150"/>
            <a:ext cx="5524768" cy="3030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96689">
            <a:off x="5393241" y="2754884"/>
            <a:ext cx="4937847" cy="2767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74837">
            <a:off x="9320634" y="4294374"/>
            <a:ext cx="2953407" cy="16553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70935">
            <a:off x="4995005" y="1487511"/>
            <a:ext cx="2955948" cy="16080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75190">
            <a:off x="2941412" y="4767053"/>
            <a:ext cx="2490952" cy="1352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059" y="58625"/>
            <a:ext cx="4170941" cy="20662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/>
          <a:stretch>
            <a:fillRect/>
          </a:stretch>
        </p:blipFill>
        <p:spPr bwMode="auto">
          <a:xfrm>
            <a:off x="1428529" y="4382253"/>
            <a:ext cx="3266759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Imagen que contiene exterior, medidor&#10;&#10;Descripción generada automáticament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/>
          <a:stretch>
            <a:fillRect/>
          </a:stretch>
        </p:blipFill>
        <p:spPr bwMode="auto">
          <a:xfrm>
            <a:off x="4922934" y="4382253"/>
            <a:ext cx="3089910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469" b="686"/>
          <a:stretch>
            <a:fillRect/>
          </a:stretch>
        </p:blipFill>
        <p:spPr bwMode="auto">
          <a:xfrm>
            <a:off x="8240489" y="1185851"/>
            <a:ext cx="2429607" cy="5204311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29" y="1185851"/>
            <a:ext cx="6584315" cy="3115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PLAN DE RIEGO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425" y="1663830"/>
            <a:ext cx="2296988" cy="461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819" y="1669829"/>
            <a:ext cx="2296987" cy="4613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ector recto 13"/>
          <p:cNvCxnSpPr/>
          <p:nvPr/>
        </p:nvCxnSpPr>
        <p:spPr>
          <a:xfrm flipV="1">
            <a:off x="2354325" y="2695399"/>
            <a:ext cx="1406677" cy="6980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2354325" y="3649717"/>
            <a:ext cx="1406677" cy="2097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/>
          <p:cNvSpPr/>
          <p:nvPr/>
        </p:nvSpPr>
        <p:spPr>
          <a:xfrm>
            <a:off x="662160" y="3393440"/>
            <a:ext cx="1692165" cy="256277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recto 18"/>
          <p:cNvCxnSpPr/>
          <p:nvPr/>
        </p:nvCxnSpPr>
        <p:spPr>
          <a:xfrm flipV="1">
            <a:off x="3523820" y="2695399"/>
            <a:ext cx="237182" cy="117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3523820" y="5391150"/>
            <a:ext cx="242262" cy="3559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ángulo: esquinas redondeadas 32"/>
          <p:cNvSpPr/>
          <p:nvPr/>
        </p:nvSpPr>
        <p:spPr>
          <a:xfrm>
            <a:off x="6369269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: esquinas redondeadas 36"/>
          <p:cNvSpPr/>
          <p:nvPr/>
        </p:nvSpPr>
        <p:spPr>
          <a:xfrm>
            <a:off x="9160916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2" name="Grupo 101"/>
          <p:cNvGrpSpPr/>
          <p:nvPr/>
        </p:nvGrpSpPr>
        <p:grpSpPr>
          <a:xfrm>
            <a:off x="6257724" y="3601499"/>
            <a:ext cx="5586955" cy="2780395"/>
            <a:chOff x="6257724" y="3601499"/>
            <a:chExt cx="5586955" cy="2780395"/>
          </a:xfrm>
        </p:grpSpPr>
        <p:cxnSp>
          <p:nvCxnSpPr>
            <p:cNvPr id="39" name="Conector recto de flecha 38"/>
            <p:cNvCxnSpPr/>
            <p:nvPr/>
          </p:nvCxnSpPr>
          <p:spPr>
            <a:xfrm>
              <a:off x="6369269" y="4309241"/>
              <a:ext cx="5475410" cy="1964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upo 86"/>
            <p:cNvGrpSpPr/>
            <p:nvPr/>
          </p:nvGrpSpPr>
          <p:grpSpPr>
            <a:xfrm>
              <a:off x="10088892" y="5125426"/>
              <a:ext cx="524933" cy="657022"/>
              <a:chOff x="10940068" y="5431705"/>
              <a:chExt cx="524933" cy="657022"/>
            </a:xfrm>
          </p:grpSpPr>
          <p:grpSp>
            <p:nvGrpSpPr>
              <p:cNvPr id="76" name="Grupo 75"/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74" name="Imagen 7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5" name="Elipse 74"/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7" name="CuadroTexto 76"/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105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6" name="Grupo 85"/>
            <p:cNvGrpSpPr/>
            <p:nvPr/>
          </p:nvGrpSpPr>
          <p:grpSpPr>
            <a:xfrm>
              <a:off x="9465878" y="4900072"/>
              <a:ext cx="524933" cy="657022"/>
              <a:chOff x="10152668" y="5150688"/>
              <a:chExt cx="524933" cy="657022"/>
            </a:xfrm>
          </p:grpSpPr>
          <p:grpSp>
            <p:nvGrpSpPr>
              <p:cNvPr id="70" name="Grupo 69"/>
              <p:cNvGrpSpPr/>
              <p:nvPr/>
            </p:nvGrpSpPr>
            <p:grpSpPr>
              <a:xfrm>
                <a:off x="10152668" y="51506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71" name="Imagen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2" name="Elipse 71"/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8" name="CuadroTexto 77"/>
              <p:cNvSpPr txBox="1"/>
              <p:nvPr/>
            </p:nvSpPr>
            <p:spPr>
              <a:xfrm>
                <a:off x="10221138" y="5195133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85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8872475" y="4690683"/>
              <a:ext cx="524933" cy="657022"/>
              <a:chOff x="9312742" y="4845888"/>
              <a:chExt cx="524933" cy="657022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9312742" y="48458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5" name="Imagen 6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6" name="Elipse 65"/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9" name="CuadroTexto 78"/>
              <p:cNvSpPr txBox="1"/>
              <p:nvPr/>
            </p:nvSpPr>
            <p:spPr>
              <a:xfrm>
                <a:off x="9381212" y="4891917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65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4" name="Grupo 83"/>
            <p:cNvGrpSpPr/>
            <p:nvPr/>
          </p:nvGrpSpPr>
          <p:grpSpPr>
            <a:xfrm>
              <a:off x="6715642" y="3916440"/>
              <a:ext cx="524933" cy="657022"/>
              <a:chOff x="6845099" y="3962603"/>
              <a:chExt cx="524933" cy="657022"/>
            </a:xfrm>
          </p:grpSpPr>
          <p:grpSp>
            <p:nvGrpSpPr>
              <p:cNvPr id="61" name="Grupo 60"/>
              <p:cNvGrpSpPr/>
              <p:nvPr/>
            </p:nvGrpSpPr>
            <p:grpSpPr>
              <a:xfrm>
                <a:off x="6845099" y="396260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2" name="Imagen 6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3" name="Elipse 62"/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0" name="CuadroTexto 79"/>
              <p:cNvSpPr txBox="1"/>
              <p:nvPr/>
            </p:nvSpPr>
            <p:spPr>
              <a:xfrm>
                <a:off x="6913569" y="4015519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0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3" name="Grupo 82"/>
            <p:cNvGrpSpPr/>
            <p:nvPr/>
          </p:nvGrpSpPr>
          <p:grpSpPr>
            <a:xfrm>
              <a:off x="6257724" y="3753053"/>
              <a:ext cx="524933" cy="657022"/>
              <a:chOff x="6257724" y="3753053"/>
              <a:chExt cx="524933" cy="657022"/>
            </a:xfrm>
          </p:grpSpPr>
          <p:grpSp>
            <p:nvGrpSpPr>
              <p:cNvPr id="60" name="Grupo 59"/>
              <p:cNvGrpSpPr/>
              <p:nvPr/>
            </p:nvGrpSpPr>
            <p:grpSpPr>
              <a:xfrm>
                <a:off x="6257724" y="375305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52" name="Imagen 5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Elipse 58"/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1" name="CuadroTexto 80"/>
              <p:cNvSpPr txBox="1"/>
              <p:nvPr/>
            </p:nvSpPr>
            <p:spPr>
              <a:xfrm>
                <a:off x="6326905" y="3799186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–7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82" name="CuadroTexto 81"/>
            <p:cNvSpPr txBox="1"/>
            <p:nvPr/>
          </p:nvSpPr>
          <p:spPr>
            <a:xfrm>
              <a:off x="8037545" y="4003441"/>
              <a:ext cx="2288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Plan de Riego</a:t>
              </a:r>
              <a:endParaRPr lang="es-MX" sz="2800" b="1" dirty="0">
                <a:solidFill>
                  <a:srgbClr val="4A85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grpSp>
          <p:nvGrpSpPr>
            <p:cNvPr id="88" name="Grupo 87"/>
            <p:cNvGrpSpPr/>
            <p:nvPr/>
          </p:nvGrpSpPr>
          <p:grpSpPr>
            <a:xfrm>
              <a:off x="11223425" y="5533665"/>
              <a:ext cx="524933" cy="657022"/>
              <a:chOff x="10940068" y="5431705"/>
              <a:chExt cx="524933" cy="657022"/>
            </a:xfrm>
          </p:grpSpPr>
          <p:grpSp>
            <p:nvGrpSpPr>
              <p:cNvPr id="89" name="Grupo 88"/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91" name="Imagen 9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2" name="Elipse 91"/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90" name="CuadroTexto 89"/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130</a:t>
                </a:r>
                <a:endParaRPr lang="es-MX" dirty="0"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96" name="Imagen 95"/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711439" y="4627308"/>
              <a:ext cx="524933" cy="5249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CuadroTexto 94"/>
            <p:cNvSpPr txBox="1"/>
            <p:nvPr/>
          </p:nvSpPr>
          <p:spPr>
            <a:xfrm>
              <a:off x="6527280" y="5112726"/>
              <a:ext cx="89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Siembra</a:t>
              </a:r>
              <a:endParaRPr lang="es-MX" sz="1800" b="1" dirty="0">
                <a:solidFill>
                  <a:srgbClr val="4A85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0855419" y="6074117"/>
              <a:ext cx="736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Días</a:t>
              </a:r>
              <a:endParaRPr lang="es-MX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00" name="Gráfico 99" descr="Flecha: curva con sentido de las agujas del reloj con relleno sólido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4287256">
              <a:off x="10010173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Gráfico 100" descr="Flecha: curva con sentido de las agujas del reloj con relleno sólido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7312744" flipH="1">
              <a:off x="7455435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167377" y="636019"/>
            <a:ext cx="4436046" cy="2932422"/>
            <a:chOff x="-69155" y="1409387"/>
            <a:chExt cx="8153440" cy="5389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-69155" y="1767517"/>
              <a:ext cx="7619669" cy="5031653"/>
            </a:xfrm>
            <a:prstGeom prst="rect">
              <a:avLst/>
            </a:prstGeom>
          </p:spPr>
        </p:pic>
        <p:sp>
          <p:nvSpPr>
            <p:cNvPr id="15" name="Globo: línea doblada sin borde 14"/>
            <p:cNvSpPr/>
            <p:nvPr/>
          </p:nvSpPr>
          <p:spPr>
            <a:xfrm>
              <a:off x="3187960" y="1409387"/>
              <a:ext cx="4896325" cy="1818641"/>
            </a:xfrm>
            <a:prstGeom prst="callout2">
              <a:avLst>
                <a:gd name="adj1" fmla="val 40681"/>
                <a:gd name="adj2" fmla="val 97853"/>
                <a:gd name="adj3" fmla="val 40502"/>
                <a:gd name="adj4" fmla="val 9327"/>
                <a:gd name="adj5" fmla="val 74765"/>
                <a:gd name="adj6" fmla="val -7201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    Total cultivadas ~22 </a:t>
              </a:r>
              <a:r>
                <a:rPr lang="es-MX" sz="20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20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  <a:p>
              <a:pPr algn="r"/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México (riego) ~6,9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b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Chihuahua +1,9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16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</p:txBody>
        </p:sp>
        <p:cxnSp>
          <p:nvCxnSpPr>
            <p:cNvPr id="20" name="Conector recto 19"/>
            <p:cNvCxnSpPr/>
            <p:nvPr/>
          </p:nvCxnSpPr>
          <p:spPr>
            <a:xfrm flipV="1">
              <a:off x="2541098" y="2720453"/>
              <a:ext cx="377658" cy="32370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304252" y="1404926"/>
            <a:ext cx="9490891" cy="5057076"/>
            <a:chOff x="227250" y="1388213"/>
            <a:chExt cx="9490891" cy="5057076"/>
          </a:xfrm>
        </p:grpSpPr>
        <p:grpSp>
          <p:nvGrpSpPr>
            <p:cNvPr id="9" name="Grupo 8"/>
            <p:cNvGrpSpPr/>
            <p:nvPr/>
          </p:nvGrpSpPr>
          <p:grpSpPr>
            <a:xfrm>
              <a:off x="227250" y="1388213"/>
              <a:ext cx="9490891" cy="5057076"/>
              <a:chOff x="-439106" y="1225264"/>
              <a:chExt cx="9490891" cy="5057076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2017588" y="1225264"/>
                <a:ext cx="7034197" cy="5057076"/>
                <a:chOff x="677092" y="1093181"/>
                <a:chExt cx="7034197" cy="5057076"/>
              </a:xfrm>
            </p:grpSpPr>
            <p:graphicFrame>
              <p:nvGraphicFramePr>
                <p:cNvPr id="7" name="Gráfico 6"/>
                <p:cNvGraphicFramePr/>
                <p:nvPr/>
              </p:nvGraphicFramePr>
              <p:xfrm>
                <a:off x="677092" y="1965000"/>
                <a:ext cx="4257807" cy="357291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"/>
                </a:graphicData>
              </a:graphic>
            </p:graphicFrame>
            <p:sp>
              <p:nvSpPr>
                <p:cNvPr id="36" name="Globo: línea doblada sin borde 35"/>
                <p:cNvSpPr/>
                <p:nvPr/>
              </p:nvSpPr>
              <p:spPr>
                <a:xfrm>
                  <a:off x="4516921" y="5272556"/>
                  <a:ext cx="3194368" cy="877701"/>
                </a:xfrm>
                <a:prstGeom prst="callout2">
                  <a:avLst>
                    <a:gd name="adj1" fmla="val 52750"/>
                    <a:gd name="adj2" fmla="val -1493"/>
                    <a:gd name="adj3" fmla="val 52750"/>
                    <a:gd name="adj4" fmla="val -13921"/>
                    <a:gd name="adj5" fmla="val -558"/>
                    <a:gd name="adj6" fmla="val -27077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sym typeface="Pacifico"/>
                    </a:rPr>
                    <a:t>Pequeños y medianos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endParaRPr>
                </a:p>
              </p:txBody>
            </p:sp>
            <p:sp>
              <p:nvSpPr>
                <p:cNvPr id="37" name="Globo: línea doblada sin borde 36"/>
                <p:cNvSpPr/>
                <p:nvPr/>
              </p:nvSpPr>
              <p:spPr>
                <a:xfrm>
                  <a:off x="933367" y="1093181"/>
                  <a:ext cx="2802455" cy="569667"/>
                </a:xfrm>
                <a:prstGeom prst="callout2">
                  <a:avLst>
                    <a:gd name="adj1" fmla="val 102688"/>
                    <a:gd name="adj2" fmla="val 19693"/>
                    <a:gd name="adj3" fmla="val 141925"/>
                    <a:gd name="adj4" fmla="val 19976"/>
                    <a:gd name="adj5" fmla="val 218781"/>
                    <a:gd name="adj6" fmla="val 30076"/>
                  </a:avLst>
                </a:prstGeom>
                <a:noFill/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Agency FB" panose="020B0503020202020204" pitchFamily="34" charset="0"/>
                      <a:sym typeface="Pacifico"/>
                    </a:rPr>
                    <a:t>Grandes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endParaRPr>
                </a:p>
              </p:txBody>
            </p:sp>
          </p:grpSp>
          <p:grpSp>
            <p:nvGrpSpPr>
              <p:cNvPr id="18" name="Grupo 17"/>
              <p:cNvGrpSpPr/>
              <p:nvPr/>
            </p:nvGrpSpPr>
            <p:grpSpPr>
              <a:xfrm>
                <a:off x="1155257" y="2024053"/>
                <a:ext cx="1348624" cy="565944"/>
                <a:chOff x="4348497" y="2415192"/>
                <a:chExt cx="1526518" cy="640598"/>
              </a:xfrm>
            </p:grpSpPr>
            <p:pic>
              <p:nvPicPr>
                <p:cNvPr id="19" name="Picture 2" descr="Home"/>
                <p:cNvPicPr>
                  <a:picLocks noChangeAspect="1" noChangeArrowheads="1"/>
                </p:cNvPicPr>
                <p:nvPr/>
              </p:nvPicPr>
              <p:blipFill>
                <a:blip r:embed="rId3" cstate="hqprint"/>
                <a:srcRect/>
                <a:stretch>
                  <a:fillRect/>
                </a:stretch>
              </p:blipFill>
              <p:spPr bwMode="auto">
                <a:xfrm>
                  <a:off x="4448021" y="2415192"/>
                  <a:ext cx="1426994" cy="5246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CuadroTexto 20"/>
                <p:cNvSpPr txBox="1"/>
                <p:nvPr/>
              </p:nvSpPr>
              <p:spPr>
                <a:xfrm>
                  <a:off x="4348497" y="2840346"/>
                  <a:ext cx="1426994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(https://www.agsense.com)</a:t>
                  </a:r>
                  <a:endParaRPr lang="es-MX" sz="800" dirty="0"/>
                </a:p>
              </p:txBody>
            </p:sp>
          </p:grpSp>
          <p:grpSp>
            <p:nvGrpSpPr>
              <p:cNvPr id="25" name="Grupo 24"/>
              <p:cNvGrpSpPr/>
              <p:nvPr/>
            </p:nvGrpSpPr>
            <p:grpSpPr>
              <a:xfrm>
                <a:off x="-439106" y="3145411"/>
                <a:ext cx="1685553" cy="419459"/>
                <a:chOff x="6054941" y="3818727"/>
                <a:chExt cx="1907895" cy="474790"/>
              </a:xfrm>
            </p:grpSpPr>
            <p:pic>
              <p:nvPicPr>
                <p:cNvPr id="26" name="Picture 4" descr="Solenoide Hunter Riego Para Todos Los Modelos De Valvulas - $ 1.499,00 en  Mercado Libre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hq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6618129" y="3818727"/>
                  <a:ext cx="1115009" cy="381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CuadroTexto 26"/>
                <p:cNvSpPr txBox="1"/>
                <p:nvPr/>
              </p:nvSpPr>
              <p:spPr>
                <a:xfrm>
                  <a:off x="6054941" y="4078073"/>
                  <a:ext cx="1907895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800" i="1" dirty="0">
                      <a:solidFill>
                        <a:schemeClr val="accent5"/>
                      </a:solidFill>
                    </a:rPr>
                    <a:t>(https://www.hunterindustries.com/es)</a:t>
                  </a:r>
                  <a:endParaRPr lang="es-MX" sz="800" i="1" dirty="0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1083244" y="2745698"/>
                <a:ext cx="1162977" cy="534001"/>
                <a:chOff x="4840189" y="3561401"/>
                <a:chExt cx="1316386" cy="604441"/>
              </a:xfrm>
            </p:grpSpPr>
            <p:pic>
              <p:nvPicPr>
                <p:cNvPr id="29" name="Picture 6" descr="Reinke | Sistemas de Riego | Directorio Agrícola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992373" y="3561401"/>
                  <a:ext cx="1111983" cy="4864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CuadroTexto 32"/>
                <p:cNvSpPr txBox="1"/>
                <p:nvPr/>
              </p:nvSpPr>
              <p:spPr>
                <a:xfrm>
                  <a:off x="4840189" y="3950398"/>
                  <a:ext cx="1316386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(https://www.reinke.com)</a:t>
                  </a:r>
                  <a:endParaRPr lang="es-MX" sz="800" dirty="0"/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>
                <a:off x="382550" y="1546215"/>
                <a:ext cx="1481620" cy="462816"/>
                <a:chOff x="3246309" y="1918557"/>
                <a:chExt cx="1677062" cy="523866"/>
              </a:xfrm>
            </p:grpSpPr>
            <p:pic>
              <p:nvPicPr>
                <p:cNvPr id="35" name="Picture 2" descr="A picture containing drawing&#10;&#10;Description automatically generated"/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477885" y="1918557"/>
                  <a:ext cx="1445485" cy="358967"/>
                </a:xfrm>
                <a:prstGeom prst="rect">
                  <a:avLst/>
                </a:prstGeom>
              </p:spPr>
            </p:pic>
            <p:sp>
              <p:nvSpPr>
                <p:cNvPr id="38" name="CuadroTexto 37"/>
                <p:cNvSpPr txBox="1"/>
                <p:nvPr/>
              </p:nvSpPr>
              <p:spPr>
                <a:xfrm>
                  <a:off x="3246309" y="2226979"/>
                  <a:ext cx="1677062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(https://ww2.valleyirrigation.com)</a:t>
                  </a:r>
                  <a:endParaRPr lang="es-MX" sz="800" dirty="0"/>
                </a:p>
              </p:txBody>
            </p:sp>
          </p:grpSp>
          <p:grpSp>
            <p:nvGrpSpPr>
              <p:cNvPr id="39" name="Grupo 38"/>
              <p:cNvGrpSpPr/>
              <p:nvPr/>
            </p:nvGrpSpPr>
            <p:grpSpPr>
              <a:xfrm>
                <a:off x="5813607" y="3670937"/>
                <a:ext cx="2661306" cy="868967"/>
                <a:chOff x="7335916" y="2266744"/>
                <a:chExt cx="2661306" cy="868967"/>
              </a:xfrm>
            </p:grpSpPr>
            <p:pic>
              <p:nvPicPr>
                <p:cNvPr id="40" name="Picture 12"/>
                <p:cNvPicPr>
                  <a:picLocks noChangeAspect="1"/>
                </p:cNvPicPr>
                <p:nvPr/>
              </p:nvPicPr>
              <p:blipFill>
                <a:blip r:embed="rId7" cstate="hqprint"/>
                <a:stretch>
                  <a:fillRect/>
                </a:stretch>
              </p:blipFill>
              <p:spPr>
                <a:xfrm>
                  <a:off x="7379726" y="2266744"/>
                  <a:ext cx="2589717" cy="7381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1" name="CuadroTexto 40"/>
                <p:cNvSpPr txBox="1"/>
                <p:nvPr/>
              </p:nvSpPr>
              <p:spPr>
                <a:xfrm>
                  <a:off x="7335916" y="2889490"/>
                  <a:ext cx="2661306" cy="246221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1000" spc="100" dirty="0"/>
                    <a:t>(http://dtaamerica.com/dta-agricola)</a:t>
                  </a:r>
                  <a:endParaRPr lang="es-MX" sz="1000" spc="100" dirty="0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2126841" y="5310268"/>
                <a:ext cx="1549402" cy="913400"/>
                <a:chOff x="6095192" y="2920357"/>
                <a:chExt cx="1753783" cy="1033887"/>
              </a:xfrm>
            </p:grpSpPr>
            <p:pic>
              <p:nvPicPr>
                <p:cNvPr id="43" name="Imagen 42"/>
                <p:cNvPicPr>
                  <a:picLocks noChangeAspect="1"/>
                </p:cNvPicPr>
                <p:nvPr/>
              </p:nvPicPr>
              <p:blipFill>
                <a:blip r:embed="rId8" cstate="hqprint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703943" y="2920357"/>
                  <a:ext cx="640122" cy="846991"/>
                </a:xfrm>
                <a:prstGeom prst="rect">
                  <a:avLst/>
                </a:prstGeom>
              </p:spPr>
            </p:pic>
            <p:sp>
              <p:nvSpPr>
                <p:cNvPr id="44" name="CuadroTexto 43"/>
                <p:cNvSpPr txBox="1"/>
                <p:nvPr/>
              </p:nvSpPr>
              <p:spPr>
                <a:xfrm>
                  <a:off x="6095192" y="3710381"/>
                  <a:ext cx="1753783" cy="24386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800" i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Vendedores independientes</a:t>
                  </a:r>
                  <a:endParaRPr lang="es-MX" sz="800" i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7449" y="2428786"/>
              <a:ext cx="1382151" cy="307145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95703" y="2747071"/>
              <a:ext cx="1414170" cy="21544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 i="1">
                  <a:solidFill>
                    <a:schemeClr val="accent5"/>
                  </a:solidFill>
                </a:defRPr>
              </a:lvl1pPr>
            </a:lstStyle>
            <a:p>
              <a:r>
                <a:rPr lang="es-MX" sz="800" dirty="0"/>
                <a:t>(https://www.lindsay.com/)</a:t>
              </a:r>
              <a:endParaRPr lang="es-MX" sz="800" dirty="0"/>
            </a:p>
          </p:txBody>
        </p: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1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7230" y="469023"/>
            <a:ext cx="4090275" cy="2016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uadroTexto 15"/>
          <p:cNvSpPr txBox="1"/>
          <p:nvPr/>
        </p:nvSpPr>
        <p:spPr>
          <a:xfrm>
            <a:off x="4289407" y="2485529"/>
            <a:ext cx="7758669" cy="4093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¿A qué se debe?</a:t>
            </a:r>
            <a:endParaRPr lang="es-MX" sz="4000" b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Equipos antiguos y con adaptaciones.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Taponeo, atascos y roturas de equipos de riego y bombeo.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Derrame innecesario de agua y fertilizantes.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Baja capacidad de reacción ante las fallas.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Campos muy distantes.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Prácticas de manejo de cultivos poco eficientes.</a:t>
            </a:r>
            <a:endParaRPr lang="es-MX" sz="3000" b="0" dirty="0">
              <a:solidFill>
                <a:srgbClr val="115E2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31781" y="3499851"/>
            <a:ext cx="2799651" cy="3013979"/>
            <a:chOff x="856236" y="966470"/>
            <a:chExt cx="3981450" cy="428625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Nuestros problemas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480397" y="466554"/>
            <a:ext cx="3445575" cy="2019324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55246" y="317199"/>
            <a:ext cx="4202976" cy="2856938"/>
            <a:chOff x="8142302" y="3404720"/>
            <a:chExt cx="4156965" cy="2704460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9" name="Google Shape;70;p2"/>
            <p:cNvSpPr txBox="1"/>
            <p:nvPr/>
          </p:nvSpPr>
          <p:spPr>
            <a:xfrm>
              <a:off x="9519766" y="4304010"/>
              <a:ext cx="2669321" cy="14858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0" name="Google Shape;107;p5"/>
            <p:cNvPicPr preferRelativeResize="0"/>
            <p:nvPr/>
          </p:nvPicPr>
          <p:blipFill rotWithShape="1">
            <a:blip r:embed="rId4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587968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Google Shape;70;p2"/>
            <p:cNvSpPr txBox="1"/>
            <p:nvPr/>
          </p:nvSpPr>
          <p:spPr>
            <a:xfrm>
              <a:off x="9322686" y="5497383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" name="Google Shape;70;p2"/>
            <p:cNvSpPr txBox="1"/>
            <p:nvPr/>
          </p:nvSpPr>
          <p:spPr>
            <a:xfrm>
              <a:off x="8142302" y="3404720"/>
              <a:ext cx="3838171" cy="9614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2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donde más del</a:t>
              </a:r>
              <a:endParaRPr lang="es-MX" sz="16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/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/>
                <a:gridCol w="1092518"/>
                <a:gridCol w="1032192"/>
                <a:gridCol w="1100455"/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  <a:endParaRPr lang="es-MX" sz="1600" b="1" i="0" u="none" strike="noStrike" cap="none" dirty="0">
                        <a:solidFill>
                          <a:schemeClr val="lt1"/>
                        </a:solidFill>
                        <a:latin typeface="Bradley Hand" pitchFamily="2" charset="77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1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  <a:endParaRPr lang="es-MX" sz="2800" b="1" i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1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  <a:endParaRPr lang="es-MX" sz="18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  <a:endParaRPr lang="es-MX" sz="1800" b="1" dirty="0">
                    <a:solidFill>
                      <a:srgbClr val="FF5050"/>
                    </a:solidFill>
                    <a:latin typeface="Agency FB" panose="020B0503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  <a:endParaRPr lang="es-MX" sz="2800" b="1" i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1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  <a:endParaRPr lang="es-MX" sz="1800" b="1" u="sng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  <a:endParaRPr lang="es-MX" sz="1800" b="1" dirty="0">
                    <a:solidFill>
                      <a:srgbClr val="FF5050"/>
                    </a:solidFill>
                    <a:latin typeface="Agency FB" panose="020B0503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  <a:endParaRPr lang="es-MX" sz="2800" b="1" i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  <a:endParaRPr lang="es-MX" sz="8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ush lines set and underlines elements leinwandbilder • bilder Zick-Zack-,  unterstreichen, Skizze | myloview.de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2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6359" r="15003" b="83682"/>
          <a:stretch>
            <a:fillRect/>
          </a:stretch>
        </p:blipFill>
        <p:spPr bwMode="auto">
          <a:xfrm>
            <a:off x="3261954" y="6259943"/>
            <a:ext cx="2024114" cy="1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6" name="Grupo 25"/>
          <p:cNvGrpSpPr/>
          <p:nvPr/>
        </p:nvGrpSpPr>
        <p:grpSpPr>
          <a:xfrm>
            <a:off x="584578" y="1370482"/>
            <a:ext cx="6315501" cy="3342190"/>
            <a:chOff x="631837" y="1610837"/>
            <a:chExt cx="6315501" cy="3847531"/>
          </a:xfrm>
        </p:grpSpPr>
        <p:grpSp>
          <p:nvGrpSpPr>
            <p:cNvPr id="3" name="Grupo 2"/>
            <p:cNvGrpSpPr/>
            <p:nvPr/>
          </p:nvGrpSpPr>
          <p:grpSpPr>
            <a:xfrm>
              <a:off x="631837" y="1610837"/>
              <a:ext cx="6315501" cy="3847531"/>
              <a:chOff x="589797" y="1441901"/>
              <a:chExt cx="7343320" cy="4473701"/>
            </a:xfrm>
          </p:grpSpPr>
          <p:grpSp>
            <p:nvGrpSpPr>
              <p:cNvPr id="2" name="Grupo 1"/>
              <p:cNvGrpSpPr/>
              <p:nvPr/>
            </p:nvGrpSpPr>
            <p:grpSpPr>
              <a:xfrm>
                <a:off x="589797" y="1441901"/>
                <a:ext cx="7343320" cy="4473701"/>
                <a:chOff x="2233295" y="866626"/>
                <a:chExt cx="7892415" cy="4808220"/>
              </a:xfrm>
            </p:grpSpPr>
            <p:grpSp>
              <p:nvGrpSpPr>
                <p:cNvPr id="305" name="Google Shape;305;p14"/>
                <p:cNvGrpSpPr/>
                <p:nvPr/>
              </p:nvGrpSpPr>
              <p:grpSpPr>
                <a:xfrm>
                  <a:off x="6292215" y="866626"/>
                  <a:ext cx="3832860" cy="2333625"/>
                  <a:chOff x="9909" y="1542"/>
                  <a:chExt cx="6036" cy="3675"/>
                </a:xfrm>
              </p:grpSpPr>
              <p:grpSp>
                <p:nvGrpSpPr>
                  <p:cNvPr id="306" name="Google Shape;306;p14"/>
                  <p:cNvGrpSpPr/>
                  <p:nvPr/>
                </p:nvGrpSpPr>
                <p:grpSpPr>
                  <a:xfrm>
                    <a:off x="9971" y="1665"/>
                    <a:ext cx="5974" cy="3552"/>
                    <a:chOff x="754" y="4464"/>
                    <a:chExt cx="3055" cy="3552"/>
                  </a:xfrm>
                </p:grpSpPr>
                <p:sp>
                  <p:nvSpPr>
                    <p:cNvPr id="307" name="Google Shape;307;p14"/>
                    <p:cNvSpPr/>
                    <p:nvPr/>
                  </p:nvSpPr>
                  <p:spPr>
                    <a:xfrm>
                      <a:off x="754" y="4464"/>
                      <a:ext cx="3055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08" name="Google Shape;308;p14"/>
                    <p:cNvSpPr txBox="1"/>
                    <p:nvPr/>
                  </p:nvSpPr>
                  <p:spPr>
                    <a:xfrm>
                      <a:off x="754" y="6552"/>
                      <a:ext cx="3055" cy="1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AHORRO DE FERTILIZANTES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pic>
                <p:nvPicPr>
                  <p:cNvPr id="309" name="Google Shape;309;p14"/>
                  <p:cNvPicPr preferRelativeResize="0"/>
                  <p:nvPr/>
                </p:nvPicPr>
                <p:blipFill rotWithShape="1">
                  <a:blip r:embed="rId11" cstate="screen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4200" y="2299"/>
                    <a:ext cx="1521" cy="15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310" name="Google Shape;310;p14"/>
                  <p:cNvSpPr txBox="1"/>
                  <p:nvPr/>
                </p:nvSpPr>
                <p:spPr>
                  <a:xfrm>
                    <a:off x="9909" y="1542"/>
                    <a:ext cx="4459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rPr>
                      <a:t>30%</a:t>
                    </a:r>
                    <a:endParaRPr lang="es-MX" sz="8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2273300" y="866626"/>
                  <a:ext cx="3775075" cy="2284730"/>
                  <a:chOff x="3580" y="1542"/>
                  <a:chExt cx="5945" cy="3598"/>
                </a:xfrm>
              </p:grpSpPr>
              <p:grpSp>
                <p:nvGrpSpPr>
                  <p:cNvPr id="312" name="Google Shape;312;p14"/>
                  <p:cNvGrpSpPr/>
                  <p:nvPr/>
                </p:nvGrpSpPr>
                <p:grpSpPr>
                  <a:xfrm>
                    <a:off x="3580" y="1665"/>
                    <a:ext cx="5945" cy="3475"/>
                    <a:chOff x="1252" y="4464"/>
                    <a:chExt cx="3040" cy="3475"/>
                  </a:xfrm>
                </p:grpSpPr>
                <p:sp>
                  <p:nvSpPr>
                    <p:cNvPr id="313" name="Google Shape;313;p14"/>
                    <p:cNvSpPr/>
                    <p:nvPr/>
                  </p:nvSpPr>
                  <p:spPr>
                    <a:xfrm>
                      <a:off x="1252" y="4464"/>
                      <a:ext cx="3040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glow rad="1397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14" name="Google Shape;314;p14"/>
                    <p:cNvSpPr txBox="1"/>
                    <p:nvPr/>
                  </p:nvSpPr>
                  <p:spPr>
                    <a:xfrm>
                      <a:off x="1299" y="6927"/>
                      <a:ext cx="2939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 panose="020B0502050000020003"/>
                          <a:sym typeface="Quattrocento Sans" panose="020B0502050000020003"/>
                        </a:rPr>
                        <a:t>AHORRO DE AGUA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16" name="Google Shape;316;p14"/>
                  <p:cNvSpPr txBox="1"/>
                  <p:nvPr/>
                </p:nvSpPr>
                <p:spPr>
                  <a:xfrm>
                    <a:off x="3581" y="1542"/>
                    <a:ext cx="4292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latin typeface="Quattrocento Sans" panose="020B0502050000020003"/>
                        <a:ea typeface="Quattrocento Sans" panose="020B0502050000020003"/>
                        <a:cs typeface="Quattrocento Sans" panose="020B0502050000020003"/>
                        <a:sym typeface="Quattrocento Sans" panose="020B0502050000020003"/>
                      </a:rPr>
                      <a:t>35%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9" name="Google Shape;319;p14"/>
                <p:cNvGrpSpPr/>
                <p:nvPr/>
              </p:nvGrpSpPr>
              <p:grpSpPr>
                <a:xfrm>
                  <a:off x="5083810" y="3468221"/>
                  <a:ext cx="2206625" cy="2206625"/>
                  <a:chOff x="6522" y="5661"/>
                  <a:chExt cx="3475" cy="3475"/>
                </a:xfrm>
              </p:grpSpPr>
              <p:pic>
                <p:nvPicPr>
                  <p:cNvPr id="324" name="Google Shape;324;p14"/>
                  <p:cNvPicPr preferRelativeResize="0"/>
                  <p:nvPr/>
                </p:nvPicPr>
                <p:blipFill rotWithShape="1">
                  <a:blip r:embed="rId13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7388" y="5949"/>
                    <a:ext cx="1635" cy="16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grpSp>
                <p:nvGrpSpPr>
                  <p:cNvPr id="320" name="Google Shape;320;p14"/>
                  <p:cNvGrpSpPr/>
                  <p:nvPr/>
                </p:nvGrpSpPr>
                <p:grpSpPr>
                  <a:xfrm>
                    <a:off x="6522" y="5661"/>
                    <a:ext cx="3475" cy="3475"/>
                    <a:chOff x="610" y="4523"/>
                    <a:chExt cx="3475" cy="3475"/>
                  </a:xfrm>
                </p:grpSpPr>
                <p:sp>
                  <p:nvSpPr>
                    <p:cNvPr id="321" name="Google Shape;321;p14"/>
                    <p:cNvSpPr/>
                    <p:nvPr/>
                  </p:nvSpPr>
                  <p:spPr>
                    <a:xfrm>
                      <a:off x="610" y="4523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22" name="Google Shape;322;p14"/>
                    <p:cNvSpPr txBox="1"/>
                    <p:nvPr/>
                  </p:nvSpPr>
                  <p:spPr>
                    <a:xfrm>
                      <a:off x="610" y="6546"/>
                      <a:ext cx="3459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INTELIGENCIA COLABORATIVA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  <p:sp>
                  <p:nvSpPr>
                    <p:cNvPr id="323" name="Google Shape;323;p14"/>
                    <p:cNvSpPr txBox="1"/>
                    <p:nvPr/>
                  </p:nvSpPr>
                  <p:spPr>
                    <a:xfrm>
                      <a:off x="1861" y="5314"/>
                      <a:ext cx="865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IA</a:t>
                      </a:r>
                      <a:endParaRPr lang="es-MX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5" name="Google Shape;325;p14"/>
                <p:cNvGrpSpPr/>
                <p:nvPr/>
              </p:nvGrpSpPr>
              <p:grpSpPr>
                <a:xfrm>
                  <a:off x="2233295" y="3443456"/>
                  <a:ext cx="2292350" cy="2206625"/>
                  <a:chOff x="3517" y="5600"/>
                  <a:chExt cx="3610" cy="3475"/>
                </a:xfrm>
              </p:grpSpPr>
              <p:grpSp>
                <p:nvGrpSpPr>
                  <p:cNvPr id="326" name="Google Shape;326;p14"/>
                  <p:cNvGrpSpPr/>
                  <p:nvPr/>
                </p:nvGrpSpPr>
                <p:grpSpPr>
                  <a:xfrm>
                    <a:off x="3517" y="5600"/>
                    <a:ext cx="3610" cy="3475"/>
                    <a:chOff x="1495" y="4484"/>
                    <a:chExt cx="3610" cy="3475"/>
                  </a:xfrm>
                </p:grpSpPr>
                <p:sp>
                  <p:nvSpPr>
                    <p:cNvPr id="327" name="Google Shape;327;p14"/>
                    <p:cNvSpPr/>
                    <p:nvPr/>
                  </p:nvSpPr>
                  <p:spPr>
                    <a:xfrm>
                      <a:off x="1570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28" name="Google Shape;328;p14"/>
                    <p:cNvSpPr txBox="1"/>
                    <p:nvPr/>
                  </p:nvSpPr>
                  <p:spPr>
                    <a:xfrm>
                      <a:off x="1495" y="6537"/>
                      <a:ext cx="3610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5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AUTOMATIZACIÓN</a:t>
                      </a: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 AGRÍCOLA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0" name="Google Shape;330;p14"/>
                  <p:cNvPicPr preferRelativeResize="0"/>
                  <p:nvPr/>
                </p:nvPicPr>
                <p:blipFill rotWithShape="1">
                  <a:blip r:embed="rId15" cstate="screen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 rot="18480000">
                    <a:off x="4311" y="6094"/>
                    <a:ext cx="505" cy="5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1" name="Google Shape;331;p14"/>
                <p:cNvGrpSpPr/>
                <p:nvPr/>
              </p:nvGrpSpPr>
              <p:grpSpPr>
                <a:xfrm>
                  <a:off x="7919085" y="3443456"/>
                  <a:ext cx="2206625" cy="2206625"/>
                  <a:chOff x="9671" y="5600"/>
                  <a:chExt cx="3475" cy="3475"/>
                </a:xfrm>
              </p:grpSpPr>
              <p:grpSp>
                <p:nvGrpSpPr>
                  <p:cNvPr id="332" name="Google Shape;332;p14"/>
                  <p:cNvGrpSpPr/>
                  <p:nvPr/>
                </p:nvGrpSpPr>
                <p:grpSpPr>
                  <a:xfrm>
                    <a:off x="9671" y="5600"/>
                    <a:ext cx="3475" cy="3475"/>
                    <a:chOff x="-238" y="4484"/>
                    <a:chExt cx="3475" cy="3475"/>
                  </a:xfrm>
                </p:grpSpPr>
                <p:sp>
                  <p:nvSpPr>
                    <p:cNvPr id="333" name="Google Shape;333;p14"/>
                    <p:cNvSpPr/>
                    <p:nvPr/>
                  </p:nvSpPr>
                  <p:spPr>
                    <a:xfrm>
                      <a:off x="-238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p:txBody>
                </p:sp>
                <p:sp>
                  <p:nvSpPr>
                    <p:cNvPr id="334" name="Google Shape;334;p14"/>
                    <p:cNvSpPr txBox="1"/>
                    <p:nvPr/>
                  </p:nvSpPr>
                  <p:spPr>
                    <a:xfrm>
                      <a:off x="-178" y="6507"/>
                      <a:ext cx="3415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 panose="020B0502050000020003"/>
                          <a:ea typeface="Quattrocento Sans" panose="020B0502050000020003"/>
                          <a:cs typeface="Quattrocento Sans" panose="020B0502050000020003"/>
                          <a:sym typeface="Quattrocento Sans" panose="020B0502050000020003"/>
                        </a:rPr>
                        <a:t>MONITOREO EN TIEMPO REAL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5" name="Google Shape;335;p14"/>
                  <p:cNvPicPr preferRelativeResize="0"/>
                  <p:nvPr/>
                </p:nvPicPr>
                <p:blipFill rotWithShape="1">
                  <a:blip r:embed="rId17" cstate="screen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>
                    <a:fillRect/>
                  </a:stretch>
                </p:blipFill>
                <p:spPr>
                  <a:xfrm>
                    <a:off x="10579" y="5910"/>
                    <a:ext cx="1592" cy="155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</p:grpSp>
          </p:grpSp>
          <p:pic>
            <p:nvPicPr>
              <p:cNvPr id="43" name="Google Shape;317;p14"/>
              <p:cNvPicPr preferRelativeResize="0"/>
              <p:nvPr/>
            </p:nvPicPr>
            <p:blipFill rotWithShape="1">
              <a:blip r:embed="rId19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045252" y="1828891"/>
                <a:ext cx="886823" cy="8998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2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86535" y="3866034"/>
              <a:ext cx="1325859" cy="777301"/>
            </a:xfrm>
            <a:prstGeom prst="rect">
              <a:avLst/>
            </a:prstGeom>
          </p:spPr>
        </p:pic>
      </p:grpSp>
      <p:grpSp>
        <p:nvGrpSpPr>
          <p:cNvPr id="4" name="Grupo 3"/>
          <p:cNvGrpSpPr/>
          <p:nvPr/>
        </p:nvGrpSpPr>
        <p:grpSpPr>
          <a:xfrm>
            <a:off x="617099" y="4891552"/>
            <a:ext cx="6282980" cy="1491736"/>
            <a:chOff x="8828498" y="4596514"/>
            <a:chExt cx="4659311" cy="1140746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5" name="Google Shape;70;p2"/>
            <p:cNvSpPr txBox="1"/>
            <p:nvPr/>
          </p:nvSpPr>
          <p:spPr>
            <a:xfrm>
              <a:off x="9519629" y="4596514"/>
              <a:ext cx="3968180" cy="7766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000" b="1" dirty="0">
                  <a:solidFill>
                    <a:srgbClr val="AD49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6000" b="1" dirty="0">
                  <a:solidFill>
                    <a:srgbClr val="AD4949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r>
                <a:rPr lang="es-MX" sz="60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 </a:t>
              </a:r>
              <a:r>
                <a:rPr lang="es-MX" sz="6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– 35%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 </a:t>
              </a:r>
              <a:r>
                <a:rPr lang="es-MX" sz="6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= 22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6" name="Google Shape;107;p5"/>
            <p:cNvPicPr preferRelativeResize="0"/>
            <p:nvPr/>
          </p:nvPicPr>
          <p:blipFill rotWithShape="1">
            <a:blip r:embed="rId22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828498" y="4713473"/>
              <a:ext cx="884441" cy="924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0;p2"/>
            <p:cNvSpPr txBox="1"/>
            <p:nvPr/>
          </p:nvSpPr>
          <p:spPr>
            <a:xfrm>
              <a:off x="10227237" y="5290107"/>
              <a:ext cx="2602654" cy="44715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3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5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  <a:endParaRPr lang="es-MX" sz="37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  <a:endParaRPr kumimoji="0" lang="es-MX" sz="3200" b="0" i="0" u="none" strike="noStrike" kern="0" cap="none" spc="0" normalizeH="0" baseline="0" noProof="0" dirty="0">
                <a:ln>
                  <a:noFill/>
                </a:ln>
                <a:solidFill>
                  <a:srgbClr val="115E21"/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/>
                <a:sym typeface="Arial" panose="020B0604020202020204"/>
              </a:endParaRP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  <a:endPara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 panose="020B0604020202020204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5909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327215" y="5203865"/>
            <a:ext cx="2403277" cy="118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1086" y="4610629"/>
            <a:ext cx="2024479" cy="1186472"/>
          </a:xfrm>
          <a:prstGeom prst="rect">
            <a:avLst/>
          </a:prstGeom>
        </p:spPr>
      </p:pic>
      <p:pic>
        <p:nvPicPr>
          <p:cNvPr id="1030" name="Picture 6" descr="Inteligencia artificial y apps para predecir la producción de cultiv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17" y="4421139"/>
            <a:ext cx="2969986" cy="1967542"/>
          </a:xfrm>
          <a:prstGeom prst="rect">
            <a:avLst/>
          </a:prstGeom>
          <a:ln>
            <a:noFill/>
          </a:ln>
          <a:effectLst>
            <a:softEdge rad="26834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/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5" name="Grupo 24"/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27" name="Google Shape;124;p6"/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28" name="Google Shape;125;p6"/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761870" y="1465766"/>
            <a:ext cx="10738467" cy="2638887"/>
            <a:chOff x="761870" y="1465766"/>
            <a:chExt cx="10738467" cy="2638887"/>
          </a:xfrm>
        </p:grpSpPr>
        <p:grpSp>
          <p:nvGrpSpPr>
            <p:cNvPr id="5" name="Grupo 4"/>
            <p:cNvGrpSpPr/>
            <p:nvPr/>
          </p:nvGrpSpPr>
          <p:grpSpPr>
            <a:xfrm>
              <a:off x="5416026" y="1971933"/>
              <a:ext cx="1676400" cy="1605303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3" name="Cruz 12"/>
            <p:cNvSpPr/>
            <p:nvPr/>
          </p:nvSpPr>
          <p:spPr>
            <a:xfrm>
              <a:off x="3851004" y="2436860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ruz 13"/>
            <p:cNvSpPr/>
            <p:nvPr/>
          </p:nvSpPr>
          <p:spPr>
            <a:xfrm>
              <a:off x="8020528" y="2452251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9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7504" y="2128234"/>
              <a:ext cx="1446613" cy="1446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adroTexto 19"/>
            <p:cNvSpPr txBox="1"/>
            <p:nvPr/>
          </p:nvSpPr>
          <p:spPr>
            <a:xfrm>
              <a:off x="761870" y="3796876"/>
              <a:ext cx="10738467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tabLst>
                  <a:tab pos="4352925" algn="l"/>
                  <a:tab pos="8748395" algn="l"/>
                </a:tabLst>
              </a:pPr>
              <a:r>
                <a:rPr lang="es-MX" sz="14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EQUIPAMIENTO DE AUTOMATIZACIÓN	APLICACIÓN MONITOREO Y CONTROL	INTELIGENCIA ARTIFICIAL</a:t>
              </a:r>
              <a:endParaRPr lang="es-MX" b="1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784347" y="1465766"/>
              <a:ext cx="2253384" cy="2499579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11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11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12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17" name="Picture 2" descr="Control remoto universal de TV para LG, Samsung, TCL, Philips, Vizio,  Sharp, Sony, Panasonic, Sanyo, Insignia, Toshiba y otras marcas LCD LED 3D  HDTV Smart TV Control remoto : Amazon.com.mx: Electrónicos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r="38617"/>
          <a:stretch>
            <a:fillRect/>
          </a:stretch>
        </p:blipFill>
        <p:spPr bwMode="auto">
          <a:xfrm rot="1883093">
            <a:off x="5723107" y="4223685"/>
            <a:ext cx="745783" cy="229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ímbolo &quot;No permitido&quot; 29"/>
          <p:cNvSpPr/>
          <p:nvPr/>
        </p:nvSpPr>
        <p:spPr>
          <a:xfrm>
            <a:off x="5578480" y="4824801"/>
            <a:ext cx="1054697" cy="1054697"/>
          </a:xfrm>
          <a:prstGeom prst="noSmoking">
            <a:avLst>
              <a:gd name="adj" fmla="val 1351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 flipH="1">
            <a:off x="628819" y="1498744"/>
            <a:ext cx="11048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MX" sz="4400" b="1" dirty="0">
                <a:solidFill>
                  <a:srgbClr val="115E21"/>
                </a:solidFill>
                <a:latin typeface="Agency FB" panose="020B0503020202020204" pitchFamily="34" charset="0"/>
              </a:rPr>
              <a:t>¿Qué convierte a                                     en una propuesta atractiva sobre sus competidores?</a:t>
            </a:r>
            <a:endParaRPr lang="es-MX" sz="4400" b="1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Asistido por Inteligencia Artificial.</a:t>
            </a:r>
            <a:endParaRPr lang="es-MX" sz="400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Alto nivel de integración.</a:t>
            </a:r>
            <a:endParaRPr lang="es-MX" sz="400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Adaptación a las necesidades del productor.</a:t>
            </a:r>
            <a:endParaRPr lang="es-MX" sz="4000" dirty="0">
              <a:solidFill>
                <a:srgbClr val="115E21"/>
              </a:solidFill>
              <a:latin typeface="Agency FB" panose="020B0503020202020204" pitchFamily="34" charset="0"/>
            </a:endParaRPr>
          </a:p>
          <a:p>
            <a:pPr marL="1830705" indent="-60198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Asesorías y acompañamiento al productor.</a:t>
            </a:r>
            <a:endParaRPr lang="es-MX" sz="4000" dirty="0">
              <a:solidFill>
                <a:srgbClr val="115E2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3000"/>
                    </a14:imgEffect>
                    <a14:imgEffect>
                      <a14:colorTemperature colorTemp="30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4952" y="1294710"/>
            <a:ext cx="4397358" cy="117084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" name="Grupo 1"/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12" name="Google Shape;124;p6"/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13" name="Google Shape;125;p6"/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1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4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0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3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  <a:endPara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  <a:endPara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0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1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  <a:endParaRPr lang="en-US" sz="2400" b="1" u="sng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  <a:endPara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402825" y="2076989"/>
            <a:ext cx="2754086" cy="2761727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375920" y="4888865"/>
            <a:ext cx="8445687" cy="1442674"/>
            <a:chOff x="375920" y="4888865"/>
            <a:chExt cx="8445687" cy="1442674"/>
          </a:xfrm>
        </p:grpSpPr>
        <p:sp>
          <p:nvSpPr>
            <p:cNvPr id="40" name="Rectángulo: esquinas redondeadas 39"/>
            <p:cNvSpPr/>
            <p:nvPr/>
          </p:nvSpPr>
          <p:spPr>
            <a:xfrm>
              <a:off x="375920" y="4888865"/>
              <a:ext cx="8445687" cy="1421458"/>
            </a:xfrm>
            <a:prstGeom prst="roundRect">
              <a:avLst>
                <a:gd name="adj" fmla="val 8090"/>
              </a:avLst>
            </a:prstGeom>
            <a:solidFill>
              <a:srgbClr val="FFFFFF">
                <a:alpha val="69804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115E21"/>
                </a:solidFill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04497" y="4946585"/>
              <a:ext cx="8317110" cy="13849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rPr>
                <a:t>EFICIENCIA EN EL USO DE LOS RECURSOS NATURALES:</a:t>
              </a:r>
              <a:endParaRPr lang="en-US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Arial Black" panose="020B0A04020102020204"/>
                <a:cs typeface="Arial Black" panose="020B0A04020102020204"/>
                <a:sym typeface="Arial Black" panose="020B0A04020102020204"/>
              </a:endParaRP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sym typeface="Arial Black" panose="020B0A04020102020204"/>
                </a:rPr>
                <a:t>PRODUCCIONES A LARGA, MEDIANA Y PEQUEÑA ESCALA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  <a:ea typeface="Arial Black" panose="020B0A04020102020204"/>
                <a:cs typeface="Arial Black" panose="020B0A04020102020204"/>
                <a:sym typeface="Arial Black" panose="020B0A04020102020204"/>
              </a:endParaRPr>
            </a:p>
            <a:p>
              <a:pPr marL="342900" lvl="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rPr>
                <a:t>INCREMENTO DE LA PRODUCTIVIDAD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rPr>
                <a:t>OPTIMIZACIÓN DEL AGUA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53" name="Google Shape;153;p8"/>
          <p:cNvSpPr/>
          <p:nvPr/>
        </p:nvSpPr>
        <p:spPr>
          <a:xfrm>
            <a:off x="175940" y="1514070"/>
            <a:ext cx="2567834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115E21"/>
                </a:solidFill>
                <a:latin typeface="Agency FB" panose="020B0503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Movimiento continuo</a:t>
            </a:r>
            <a:endParaRPr lang="es-MX" sz="2400">
              <a:solidFill>
                <a:srgbClr val="115E21"/>
              </a:solidFill>
              <a:latin typeface="Agency FB" panose="020B0503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6356697" y="1513699"/>
            <a:ext cx="2754086" cy="4311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rPr>
              <a:t>Hidroponía | Jardinería</a:t>
            </a:r>
            <a:endParaRPr lang="es-MX" sz="2400" b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179609" y="1514070"/>
            <a:ext cx="2791975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Estacionarios</a:t>
            </a:r>
            <a:endParaRPr lang="es-MX" sz="2800" dirty="0">
              <a:solidFill>
                <a:srgbClr val="115E21"/>
              </a:solidFill>
              <a:latin typeface="Agency FB" panose="020B05030202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5940" y="2123772"/>
            <a:ext cx="2609215" cy="2609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Google Shape;150;p8"/>
          <p:cNvSpPr/>
          <p:nvPr/>
        </p:nvSpPr>
        <p:spPr>
          <a:xfrm>
            <a:off x="200024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150;p8"/>
          <p:cNvSpPr/>
          <p:nvPr/>
        </p:nvSpPr>
        <p:spPr>
          <a:xfrm>
            <a:off x="6463331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959"/>
          <a:stretch>
            <a:fillRect/>
          </a:stretch>
        </p:blipFill>
        <p:spPr>
          <a:xfrm>
            <a:off x="3293699" y="2081477"/>
            <a:ext cx="2677885" cy="2738963"/>
          </a:xfrm>
          <a:prstGeom prst="rect">
            <a:avLst/>
          </a:prstGeom>
        </p:spPr>
      </p:pic>
      <p:sp>
        <p:nvSpPr>
          <p:cNvPr id="42" name="Google Shape;150;p8"/>
          <p:cNvSpPr/>
          <p:nvPr/>
        </p:nvSpPr>
        <p:spPr>
          <a:xfrm>
            <a:off x="3326357" y="2147108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ALTO NIVEL DE INTEGRACIÓN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2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3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2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167796" y="1692361"/>
            <a:ext cx="554350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Cursos y capacitaciones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5045</Words>
  <Application>WPS Presentation</Application>
  <PresentationFormat>Panorámica</PresentationFormat>
  <Paragraphs>412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Arial</vt:lpstr>
      <vt:lpstr>SimSun</vt:lpstr>
      <vt:lpstr>Wingdings</vt:lpstr>
      <vt:lpstr>Arial</vt:lpstr>
      <vt:lpstr>Calibri</vt:lpstr>
      <vt:lpstr>Quattrocento Sans</vt:lpstr>
      <vt:lpstr>Arial Black</vt:lpstr>
      <vt:lpstr>Agency FB</vt:lpstr>
      <vt:lpstr>Pacifico</vt:lpstr>
      <vt:lpstr>Segoe Print</vt:lpstr>
      <vt:lpstr>Times New Roman</vt:lpstr>
      <vt:lpstr>Segoe UI</vt:lpstr>
      <vt:lpstr>Calibri</vt:lpstr>
      <vt:lpstr>Mistral</vt:lpstr>
      <vt:lpstr>Century Gothic</vt:lpstr>
      <vt:lpstr>Microsoft YaHei</vt:lpstr>
      <vt:lpstr>Arial Unicode MS</vt:lpstr>
      <vt:lpstr>Symbol</vt:lpstr>
      <vt:lpstr>Bradley Hand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DTA</cp:lastModifiedBy>
  <cp:revision>288</cp:revision>
  <dcterms:created xsi:type="dcterms:W3CDTF">2019-10-25T01:32:00Z</dcterms:created>
  <dcterms:modified xsi:type="dcterms:W3CDTF">2024-02-02T19:07:49Z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